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"/>
  </p:notesMasterIdLst>
  <p:sldIdLst>
    <p:sldId id="256" r:id="rId3"/>
    <p:sldId id="257" r:id="rId4"/>
    <p:sldId id="258" r:id="rId5"/>
    <p:sldId id="260" r:id="rId7"/>
    <p:sldId id="261" r:id="rId8"/>
    <p:sldId id="262" r:id="rId9"/>
    <p:sldId id="271" r:id="rId10"/>
    <p:sldId id="263" r:id="rId11"/>
    <p:sldId id="269" r:id="rId12"/>
    <p:sldId id="291" r:id="rId13"/>
    <p:sldId id="267" r:id="rId14"/>
    <p:sldId id="264" r:id="rId15"/>
    <p:sldId id="293" r:id="rId16"/>
    <p:sldId id="292" r:id="rId17"/>
    <p:sldId id="268" r:id="rId18"/>
    <p:sldId id="294" r:id="rId19"/>
    <p:sldId id="265" r:id="rId20"/>
    <p:sldId id="270" r:id="rId21"/>
    <p:sldId id="259" r:id="rId22"/>
    <p:sldId id="281" r:id="rId23"/>
    <p:sldId id="266" r:id="rId24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7" Type="http://schemas.openxmlformats.org/officeDocument/2006/relationships/tableStyles" Target="tableStyles.xml"/><Relationship Id="rId26" Type="http://schemas.openxmlformats.org/officeDocument/2006/relationships/viewProps" Target="viewProps.xml"/><Relationship Id="rId25" Type="http://schemas.openxmlformats.org/officeDocument/2006/relationships/presProps" Target="presProps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1584" y="1279287"/>
            <a:ext cx="6140577" cy="345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0375" y="4925254"/>
            <a:ext cx="5682996" cy="40297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zh-CN" altLang="en-US"/>
              <a:t>智能对话系统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20000"/>
          </a:bodyPr>
          <a:p>
            <a:pPr algn="r"/>
            <a:r>
              <a:rPr lang="zh-CN" altLang="en-US"/>
              <a:t>如何实现一个能听能说的机器人</a:t>
            </a:r>
            <a:endParaRPr lang="zh-CN" altLang="en-US"/>
          </a:p>
          <a:p>
            <a:pPr algn="r"/>
            <a:endParaRPr lang="zh-CN" altLang="en-US"/>
          </a:p>
          <a:p>
            <a:pPr algn="r"/>
            <a:r>
              <a:rPr lang="zh-CN" altLang="en-US"/>
              <a:t>范正丰 </a:t>
            </a:r>
            <a:r>
              <a:rPr lang="en-US" altLang="zh-CN"/>
              <a:t>201910</a:t>
            </a:r>
            <a:endParaRPr lang="en-US" altLang="zh-CN"/>
          </a:p>
        </p:txBody>
      </p: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模块与算法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513205"/>
            <a:ext cx="10816590" cy="4686300"/>
          </a:xfrm>
        </p:spPr>
        <p:txBody>
          <a:bodyPr>
            <a:normAutofit lnSpcReduction="10000"/>
          </a:bodyPr>
          <a:p>
            <a:r>
              <a:rPr lang="zh-CN" altLang="en-US"/>
              <a:t>文本纠错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 » </a:t>
            </a:r>
            <a:r>
              <a:rPr lang="zh-CN" altLang="en-US"/>
              <a:t>词：拼音、笔画（编辑距离）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 » </a:t>
            </a:r>
            <a:r>
              <a:rPr lang="zh-CN" altLang="en-US"/>
              <a:t>句子：句子是否通顺（语言模型）</a:t>
            </a:r>
            <a:endParaRPr lang="zh-CN" altLang="en-US"/>
          </a:p>
          <a:p>
            <a:r>
              <a:rPr lang="zh-CN" altLang="en-US"/>
              <a:t>文本生成</a:t>
            </a:r>
            <a:r>
              <a:rPr lang="en-US" altLang="zh-CN"/>
              <a:t>seq2seq</a:t>
            </a:r>
            <a:endParaRPr lang="en-US" altLang="zh-CN"/>
          </a:p>
          <a:p>
            <a:pPr marL="0" indent="0">
              <a:buNone/>
            </a:pPr>
            <a:r>
              <a:rPr lang="en-US" altLang="zh-CN"/>
              <a:t> » </a:t>
            </a:r>
            <a:r>
              <a:rPr lang="zh-CN" altLang="en-US"/>
              <a:t>闲聊</a:t>
            </a:r>
            <a:endParaRPr lang="zh-CN" altLang="en-US"/>
          </a:p>
          <a:p>
            <a:r>
              <a:rPr lang="zh-CN" altLang="en-US"/>
              <a:t>文本理解</a:t>
            </a:r>
            <a:r>
              <a:rPr lang="en-US" altLang="zh-CN"/>
              <a:t>NLU</a:t>
            </a:r>
            <a:endParaRPr lang="en-US" altLang="zh-CN"/>
          </a:p>
          <a:p>
            <a:pPr marL="0" indent="0">
              <a:buNone/>
            </a:pPr>
            <a:r>
              <a:rPr lang="en-US" altLang="zh-CN"/>
              <a:t> » </a:t>
            </a:r>
            <a:r>
              <a:rPr lang="zh-CN" altLang="en-US"/>
              <a:t>文本的归类抽象（文本分类）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 </a:t>
            </a:r>
            <a:r>
              <a:rPr lang="en-US" altLang="zh-CN">
                <a:sym typeface="+mn-ea"/>
              </a:rPr>
              <a:t>» </a:t>
            </a:r>
            <a:r>
              <a:rPr lang="zh-CN" altLang="en-US">
                <a:sym typeface="+mn-ea"/>
              </a:rPr>
              <a:t>相似文本的匹配（文本匹配）</a:t>
            </a:r>
            <a:endParaRPr lang="zh-CN" altLang="en-US">
              <a:sym typeface="+mn-ea"/>
            </a:endParaRPr>
          </a:p>
          <a:p>
            <a:pPr marL="0" indent="0">
              <a:buNone/>
            </a:pPr>
            <a:r>
              <a:rPr lang="en-US" altLang="zh-CN">
                <a:sym typeface="+mn-ea"/>
              </a:rPr>
              <a:t> » </a:t>
            </a:r>
            <a:r>
              <a:rPr lang="zh-CN" altLang="en-US">
                <a:sym typeface="+mn-ea"/>
              </a:rPr>
              <a:t>基于知识图谱的推理</a:t>
            </a:r>
            <a:endParaRPr lang="zh-CN" altLang="en-US"/>
          </a:p>
          <a:p>
            <a:r>
              <a:rPr lang="zh-CN" altLang="en-US"/>
              <a:t>对话管理</a:t>
            </a:r>
            <a:r>
              <a:rPr lang="en-US" altLang="zh-CN"/>
              <a:t>DM</a:t>
            </a:r>
            <a:r>
              <a:rPr lang="zh-CN" altLang="en-US"/>
              <a:t>（话术 </a:t>
            </a:r>
            <a:r>
              <a:rPr lang="en-US" altLang="zh-CN"/>
              <a:t>| </a:t>
            </a:r>
            <a:r>
              <a:rPr lang="zh-CN" altLang="en-US"/>
              <a:t>意图与回复对应关系的强弱）</a:t>
            </a:r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zh-CN" altLang="en-US">
                <a:sym typeface="+mn-ea"/>
              </a:rPr>
              <a:t>一个小应用：</a:t>
            </a:r>
            <a:r>
              <a:rPr lang="en-US" altLang="zh-CN">
                <a:sym typeface="+mn-ea"/>
              </a:rPr>
              <a:t>A Mixed Chatbot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76630" y="1559560"/>
            <a:ext cx="10793095" cy="4953000"/>
          </a:xfrm>
        </p:spPr>
        <p:txBody>
          <a:bodyPr>
            <a:normAutofit lnSpcReduction="10000"/>
          </a:bodyPr>
          <a:p>
            <a:r>
              <a:rPr lang="zh-CN" altLang="en-US"/>
              <a:t>混合类型的对话</a:t>
            </a:r>
            <a:r>
              <a:rPr lang="en-US" altLang="zh-CN"/>
              <a:t>: </a:t>
            </a:r>
            <a:r>
              <a:rPr lang="zh-CN" altLang="en-US">
                <a:sym typeface="+mn-ea"/>
              </a:rPr>
              <a:t>单轮（</a:t>
            </a:r>
            <a:r>
              <a:rPr lang="en-US" altLang="zh-CN">
                <a:sym typeface="+mn-ea"/>
              </a:rPr>
              <a:t>main</a:t>
            </a:r>
            <a:r>
              <a:rPr lang="zh-CN" altLang="en-US">
                <a:sym typeface="+mn-ea"/>
              </a:rPr>
              <a:t>）</a:t>
            </a:r>
            <a:r>
              <a:rPr lang="en-US" altLang="zh-CN">
                <a:sym typeface="+mn-ea"/>
              </a:rPr>
              <a:t>+</a:t>
            </a:r>
            <a:r>
              <a:rPr lang="zh-CN" altLang="en-US">
                <a:sym typeface="+mn-ea"/>
              </a:rPr>
              <a:t>多轮</a:t>
            </a:r>
            <a:r>
              <a:rPr lang="en-US" altLang="zh-CN">
                <a:sym typeface="+mn-ea"/>
              </a:rPr>
              <a:t>, </a:t>
            </a:r>
            <a:r>
              <a:rPr lang="zh-CN" altLang="en-US">
                <a:sym typeface="+mn-ea"/>
              </a:rPr>
              <a:t>穿插</a:t>
            </a:r>
            <a:endParaRPr lang="zh-CN" altLang="en-US"/>
          </a:p>
          <a:p>
            <a:r>
              <a:rPr lang="zh-CN" altLang="en-US"/>
              <a:t>问答式</a:t>
            </a:r>
            <a:r>
              <a:rPr lang="en-US" altLang="zh-CN"/>
              <a:t>: </a:t>
            </a:r>
            <a:r>
              <a:rPr lang="zh-CN" altLang="en-US"/>
              <a:t>统一人格（</a:t>
            </a:r>
            <a:r>
              <a:rPr lang="en-US" altLang="zh-CN"/>
              <a:t>QA</a:t>
            </a:r>
            <a:r>
              <a:rPr lang="zh-CN" altLang="en-US"/>
              <a:t>）</a:t>
            </a:r>
            <a:endParaRPr lang="zh-CN" altLang="en-US"/>
          </a:p>
          <a:p>
            <a:r>
              <a:rPr lang="zh-CN" altLang="en-US"/>
              <a:t>任务式</a:t>
            </a:r>
            <a:r>
              <a:rPr lang="en-US" altLang="zh-CN"/>
              <a:t>: </a:t>
            </a:r>
            <a:r>
              <a:rPr lang="zh-CN" altLang="en-US"/>
              <a:t>天气查询</a:t>
            </a:r>
            <a:endParaRPr lang="zh-CN" altLang="en-US"/>
          </a:p>
          <a:p>
            <a:r>
              <a:rPr lang="zh-CN" altLang="en-US"/>
              <a:t>闲聊</a:t>
            </a:r>
            <a:r>
              <a:rPr lang="en-US" altLang="zh-CN"/>
              <a:t>: </a:t>
            </a:r>
            <a:r>
              <a:rPr lang="zh-CN" altLang="en-US"/>
              <a:t>基础</a:t>
            </a:r>
            <a:r>
              <a:rPr lang="en-US" altLang="zh-CN"/>
              <a:t>+</a:t>
            </a:r>
            <a:r>
              <a:rPr lang="zh-CN" altLang="en-US"/>
              <a:t>兜底</a:t>
            </a:r>
            <a:endParaRPr lang="zh-CN" altLang="en-US"/>
          </a:p>
          <a:p>
            <a:r>
              <a:rPr lang="zh-CN" altLang="en-US"/>
              <a:t>其他功能</a:t>
            </a:r>
            <a:r>
              <a:rPr lang="en-US" altLang="zh-CN"/>
              <a:t>: </a:t>
            </a:r>
            <a:endParaRPr lang="en-US" altLang="zh-CN"/>
          </a:p>
          <a:p>
            <a:pPr marL="0" indent="0">
              <a:buNone/>
            </a:pPr>
            <a:r>
              <a:rPr lang="zh-CN" altLang="en-US">
                <a:sym typeface="+mn-ea"/>
              </a:rPr>
              <a:t>  </a:t>
            </a:r>
            <a:r>
              <a:rPr lang="en-US" altLang="zh-CN">
                <a:sym typeface="+mn-ea"/>
              </a:rPr>
              <a:t>&gt; </a:t>
            </a:r>
            <a:r>
              <a:rPr lang="zh-CN" altLang="en-US">
                <a:sym typeface="+mn-ea"/>
              </a:rPr>
              <a:t>基于规则的讲笑话功能</a:t>
            </a:r>
            <a:endParaRPr lang="zh-CN" altLang="en-US">
              <a:sym typeface="+mn-ea"/>
            </a:endParaRPr>
          </a:p>
          <a:p>
            <a:pPr marL="0" indent="0">
              <a:buNone/>
            </a:pPr>
            <a:r>
              <a:rPr lang="zh-CN" altLang="en-US">
                <a:sym typeface="+mn-ea"/>
              </a:rPr>
              <a:t>  </a:t>
            </a:r>
            <a:r>
              <a:rPr lang="en-US" altLang="zh-CN">
                <a:sym typeface="+mn-ea"/>
              </a:rPr>
              <a:t>&gt; </a:t>
            </a:r>
            <a:r>
              <a:rPr lang="zh-CN" altLang="en-US">
                <a:sym typeface="+mn-ea"/>
              </a:rPr>
              <a:t>基于字符生成模型的取名字功能</a:t>
            </a:r>
            <a:endParaRPr lang="zh-CN" altLang="en-US"/>
          </a:p>
          <a:p>
            <a:r>
              <a:rPr lang="zh-CN" altLang="en-US"/>
              <a:t>对话功能模块管理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  </a:t>
            </a:r>
            <a:r>
              <a:rPr lang="en-US" altLang="zh-CN"/>
              <a:t>&gt; </a:t>
            </a:r>
            <a:r>
              <a:rPr lang="zh-CN" altLang="en-US"/>
              <a:t>判断意图</a:t>
            </a:r>
            <a:r>
              <a:rPr lang="en-US" altLang="zh-CN"/>
              <a:t>: </a:t>
            </a:r>
            <a:r>
              <a:rPr lang="zh-CN" altLang="en-US"/>
              <a:t>正则规则</a:t>
            </a:r>
            <a:r>
              <a:rPr lang="en-US" altLang="zh-CN"/>
              <a:t>/</a:t>
            </a:r>
            <a:r>
              <a:rPr lang="zh-CN" altLang="en-US"/>
              <a:t>文本检索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  &gt; </a:t>
            </a:r>
            <a:r>
              <a:rPr lang="zh-CN" altLang="en-US"/>
              <a:t>闲聊作为兜底功能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67600" y="2389505"/>
            <a:ext cx="3695065" cy="368363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智能外呼系统</a:t>
            </a:r>
            <a:r>
              <a:rPr lang="en-US" altLang="zh-CN"/>
              <a:t>--IRIS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系统结构图</a:t>
            </a:r>
            <a:endParaRPr lang="zh-CN" altLang="en-US"/>
          </a:p>
          <a:p>
            <a:pPr marL="0" indent="0">
              <a:buNone/>
            </a:pP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58265" y="2273300"/>
            <a:ext cx="5560695" cy="453898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智能外呼系统</a:t>
            </a:r>
            <a:r>
              <a:rPr lang="en-US" altLang="zh-CN">
                <a:sym typeface="+mn-ea"/>
              </a:rPr>
              <a:t>--IRIS</a:t>
            </a:r>
            <a:endParaRPr lang="zh-CN" altLang="en-US"/>
          </a:p>
        </p:txBody>
      </p:sp>
      <p:sp>
        <p:nvSpPr>
          <p:cNvPr id="5" name="内容占位符 4"/>
          <p:cNvSpPr/>
          <p:nvPr>
            <p:ph idx="1"/>
          </p:nvPr>
        </p:nvSpPr>
        <p:spPr/>
        <p:txBody>
          <a:bodyPr/>
          <a:p>
            <a:r>
              <a:rPr lang="en-US" altLang="zh-CN"/>
              <a:t>NLP</a:t>
            </a:r>
            <a:r>
              <a:rPr lang="zh-CN" altLang="en-US"/>
              <a:t>服务</a:t>
            </a:r>
            <a:endParaRPr lang="zh-CN" altLang="en-US"/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endParaRPr lang="zh-CN" altLang="en-US"/>
          </a:p>
        </p:txBody>
      </p:sp>
      <p:pic>
        <p:nvPicPr>
          <p:cNvPr id="7" name="内容占位符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55040" y="2332355"/>
            <a:ext cx="6183630" cy="408749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一个话术管理辅助</a:t>
            </a:r>
            <a:r>
              <a:rPr lang="zh-CN" altLang="en-US"/>
              <a:t>工具   </a:t>
            </a:r>
            <a:r>
              <a:rPr lang="en-US" altLang="zh-CN"/>
              <a:t>py»exe</a:t>
            </a:r>
            <a:endParaRPr lang="en-US" altLang="zh-CN"/>
          </a:p>
        </p:txBody>
      </p:sp>
      <p:sp>
        <p:nvSpPr>
          <p:cNvPr id="5" name="内容占位符 4"/>
          <p:cNvSpPr/>
          <p:nvPr>
            <p:ph idx="1"/>
          </p:nvPr>
        </p:nvSpPr>
        <p:spPr/>
        <p:txBody>
          <a:bodyPr>
            <a:normAutofit/>
          </a:bodyPr>
          <a:p>
            <a:r>
              <a:rPr lang="zh-CN" altLang="en-US"/>
              <a:t>话术上线工具包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endParaRPr lang="zh-CN" altLang="en-US"/>
          </a:p>
          <a:p>
            <a:r>
              <a:rPr lang="zh-CN" altLang="en-US"/>
              <a:t>效果分析工具</a:t>
            </a:r>
            <a:endParaRPr lang="zh-CN" altLang="en-US"/>
          </a:p>
          <a:p>
            <a:pPr marL="0" indent="0">
              <a:buNone/>
            </a:pPr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82040" y="2324100"/>
            <a:ext cx="8847455" cy="232537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智能外呼系统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551940"/>
            <a:ext cx="10896600" cy="4941570"/>
          </a:xfrm>
        </p:spPr>
        <p:txBody>
          <a:bodyPr>
            <a:normAutofit fontScale="90000"/>
          </a:bodyPr>
          <a:p>
            <a:r>
              <a:rPr lang="zh-CN" altLang="en-US">
                <a:sym typeface="+mn-ea"/>
              </a:rPr>
              <a:t>外呼系统与知识库问答</a:t>
            </a:r>
            <a:r>
              <a:rPr lang="en-US" altLang="zh-CN">
                <a:sym typeface="+mn-ea"/>
              </a:rPr>
              <a:t>DBQA</a:t>
            </a:r>
            <a:endParaRPr lang="en-US" altLang="zh-CN">
              <a:sym typeface="+mn-ea"/>
            </a:endParaRPr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接口与模型相关运维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3755" y="2547620"/>
            <a:ext cx="11158220" cy="313309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zh-CN" altLang="en-US">
                <a:sym typeface="+mn-ea"/>
              </a:rPr>
              <a:t>一个算法框架：</a:t>
            </a:r>
            <a:r>
              <a:rPr lang="en-US" altLang="zh-CN">
                <a:sym typeface="+mn-ea"/>
              </a:rPr>
              <a:t>NLP Models Pipline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文本分类和匹配算法的实现</a:t>
            </a:r>
            <a:endParaRPr lang="zh-CN" altLang="en-US"/>
          </a:p>
          <a:p>
            <a:r>
              <a:rPr lang="zh-CN" altLang="en-US"/>
              <a:t>快速验证模型在数据上的效果</a:t>
            </a:r>
            <a:endParaRPr lang="zh-CN" altLang="en-US"/>
          </a:p>
          <a:p>
            <a:r>
              <a:rPr lang="zh-CN" altLang="en-US"/>
              <a:t>结构化算法实现及训练过程</a:t>
            </a:r>
            <a:endParaRPr lang="zh-CN" altLang="en-US"/>
          </a:p>
          <a:p>
            <a:pPr marL="0" indent="0">
              <a:buNone/>
            </a:pP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91300" y="1520825"/>
            <a:ext cx="4345940" cy="510730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智能客服系统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客服系统结构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 » </a:t>
            </a:r>
            <a:r>
              <a:rPr lang="zh-CN" altLang="en-US"/>
              <a:t>简单</a:t>
            </a:r>
            <a:r>
              <a:rPr lang="en-US" altLang="zh-CN"/>
              <a:t>QA | demo</a:t>
            </a:r>
            <a:endParaRPr lang="en-US" altLang="zh-CN"/>
          </a:p>
          <a:p>
            <a:pPr marL="0" indent="0">
              <a:buNone/>
            </a:pPr>
            <a:r>
              <a:rPr lang="en-US" altLang="zh-CN"/>
              <a:t> » </a:t>
            </a:r>
            <a:r>
              <a:rPr lang="zh-CN" altLang="en-US"/>
              <a:t>任务式 </a:t>
            </a:r>
            <a:r>
              <a:rPr lang="en-US" altLang="zh-CN"/>
              <a:t>| doing</a:t>
            </a:r>
            <a:endParaRPr lang="zh-CN" altLang="en-US"/>
          </a:p>
          <a:p>
            <a:pPr marL="0" indent="0">
              <a:buNone/>
            </a:pPr>
            <a:endParaRPr lang="zh-CN" alt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智能客服系统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691005"/>
            <a:ext cx="10515600" cy="4351338"/>
          </a:xfrm>
        </p:spPr>
        <p:txBody>
          <a:bodyPr/>
          <a:p>
            <a:r>
              <a:rPr lang="zh-CN" altLang="en-US">
                <a:sym typeface="+mn-ea"/>
              </a:rPr>
              <a:t>智能对话框架</a:t>
            </a:r>
            <a:r>
              <a:rPr lang="en-US" altLang="zh-CN">
                <a:sym typeface="+mn-ea"/>
              </a:rPr>
              <a:t>RASA</a:t>
            </a:r>
            <a:endParaRPr lang="en-US" altLang="zh-CN">
              <a:sym typeface="+mn-ea"/>
            </a:endParaRPr>
          </a:p>
          <a:p>
            <a:pPr marL="0" indent="0">
              <a:buNone/>
            </a:pPr>
            <a:r>
              <a:rPr lang="en-US" altLang="zh-CN"/>
              <a:t> » </a:t>
            </a:r>
            <a:r>
              <a:rPr lang="zh-CN" altLang="en-US"/>
              <a:t>模块化：</a:t>
            </a:r>
            <a:r>
              <a:rPr lang="en-US" altLang="zh-CN"/>
              <a:t>nlu</a:t>
            </a:r>
            <a:r>
              <a:rPr lang="zh-CN" altLang="en-US"/>
              <a:t>、</a:t>
            </a:r>
            <a:r>
              <a:rPr lang="en-US" altLang="zh-CN"/>
              <a:t>core</a:t>
            </a:r>
            <a:endParaRPr lang="zh-CN" altLang="en-US">
              <a:sym typeface="+mn-ea"/>
            </a:endParaRPr>
          </a:p>
          <a:p>
            <a:pPr marL="0" indent="0">
              <a:buNone/>
            </a:pPr>
            <a:r>
              <a:rPr lang="en-US" altLang="zh-CN">
                <a:sym typeface="+mn-ea"/>
              </a:rPr>
              <a:t> » </a:t>
            </a:r>
            <a:r>
              <a:rPr lang="zh-CN" altLang="en-US">
                <a:sym typeface="+mn-ea"/>
              </a:rPr>
              <a:t>统一的意图识别模型（</a:t>
            </a:r>
            <a:r>
              <a:rPr lang="en-US" altLang="zh-CN">
                <a:sym typeface="+mn-ea"/>
              </a:rPr>
              <a:t>pipline</a:t>
            </a:r>
            <a:r>
              <a:rPr lang="zh-CN" altLang="en-US">
                <a:sym typeface="+mn-ea"/>
              </a:rPr>
              <a:t>可配）</a:t>
            </a:r>
            <a:endParaRPr lang="zh-CN" altLang="en-US">
              <a:sym typeface="+mn-ea"/>
            </a:endParaRPr>
          </a:p>
          <a:p>
            <a:pPr marL="0" indent="0">
              <a:buNone/>
            </a:pPr>
            <a:r>
              <a:rPr lang="en-US" altLang="zh-CN">
                <a:sym typeface="+mn-ea"/>
              </a:rPr>
              <a:t> » </a:t>
            </a:r>
            <a:r>
              <a:rPr lang="zh-CN" altLang="en-US">
                <a:sym typeface="+mn-ea"/>
              </a:rPr>
              <a:t>统一的序列识别模型（槽位信息提取）</a:t>
            </a:r>
            <a:endParaRPr lang="zh-CN" altLang="en-US">
              <a:sym typeface="+mn-ea"/>
            </a:endParaRPr>
          </a:p>
          <a:p>
            <a:pPr marL="0" indent="0">
              <a:buNone/>
            </a:pPr>
            <a:r>
              <a:rPr lang="en-US" altLang="zh-CN">
                <a:sym typeface="+mn-ea"/>
              </a:rPr>
              <a:t> » </a:t>
            </a:r>
            <a:r>
              <a:rPr lang="zh-CN" altLang="en-US">
                <a:sym typeface="+mn-ea"/>
              </a:rPr>
              <a:t>灵活可配的</a:t>
            </a:r>
            <a:r>
              <a:rPr lang="en-US" altLang="zh-CN">
                <a:sym typeface="+mn-ea"/>
              </a:rPr>
              <a:t>FAQ</a:t>
            </a:r>
            <a:r>
              <a:rPr lang="zh-CN" altLang="en-US">
                <a:sym typeface="+mn-ea"/>
              </a:rPr>
              <a:t>模块</a:t>
            </a:r>
            <a:endParaRPr lang="zh-CN" altLang="en-US">
              <a:sym typeface="+mn-ea"/>
            </a:endParaRPr>
          </a:p>
          <a:p>
            <a:pPr marL="0" indent="0">
              <a:buNone/>
            </a:pPr>
            <a:r>
              <a:rPr lang="en-US" altLang="zh-CN">
                <a:sym typeface="+mn-ea"/>
              </a:rPr>
              <a:t> » </a:t>
            </a:r>
            <a:r>
              <a:rPr lang="zh-CN" altLang="en-US">
                <a:sym typeface="+mn-ea"/>
              </a:rPr>
              <a:t>基于</a:t>
            </a:r>
            <a:r>
              <a:rPr lang="en-US" altLang="zh-CN">
                <a:sym typeface="+mn-ea"/>
              </a:rPr>
              <a:t>form</a:t>
            </a:r>
            <a:r>
              <a:rPr lang="zh-CN" altLang="en-US">
                <a:sym typeface="+mn-ea"/>
              </a:rPr>
              <a:t>的任务式流程实现</a:t>
            </a:r>
            <a:endParaRPr lang="zh-CN" altLang="en-US">
              <a:sym typeface="+mn-ea"/>
            </a:endParaRPr>
          </a:p>
          <a:p>
            <a:pPr marL="0" indent="0">
              <a:buNone/>
            </a:pPr>
            <a:r>
              <a:rPr lang="en-US" altLang="zh-CN">
                <a:sym typeface="+mn-ea"/>
              </a:rPr>
              <a:t> » </a:t>
            </a:r>
            <a:r>
              <a:rPr lang="zh-CN" altLang="en-US">
                <a:sym typeface="+mn-ea"/>
              </a:rPr>
              <a:t>格式化对话配置（</a:t>
            </a:r>
            <a:r>
              <a:rPr lang="en-US" altLang="zh-CN">
                <a:sym typeface="+mn-ea"/>
              </a:rPr>
              <a:t>story</a:t>
            </a:r>
            <a:r>
              <a:rPr lang="zh-CN" altLang="en-US">
                <a:sym typeface="+mn-ea"/>
              </a:rPr>
              <a:t>）</a:t>
            </a:r>
            <a:endParaRPr lang="zh-CN" altLang="en-US">
              <a:sym typeface="+mn-ea"/>
            </a:endParaRPr>
          </a:p>
          <a:p>
            <a:pPr marL="0" indent="0">
              <a:buNone/>
            </a:pPr>
            <a:r>
              <a:rPr lang="en-US" altLang="zh-CN">
                <a:sym typeface="+mn-ea"/>
              </a:rPr>
              <a:t> » </a:t>
            </a:r>
            <a:r>
              <a:rPr lang="zh-CN" altLang="en-US">
                <a:sym typeface="+mn-ea"/>
              </a:rPr>
              <a:t>对话策略的可学习</a:t>
            </a:r>
            <a:endParaRPr lang="zh-CN" altLang="en-US"/>
          </a:p>
          <a:p>
            <a:pPr marL="0" indent="0">
              <a:buNone/>
            </a:pPr>
            <a:endParaRPr lang="zh-CN" alt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一个应用框架：</a:t>
            </a:r>
            <a:r>
              <a:rPr lang="en-US" altLang="zh-CN">
                <a:sym typeface="+mn-ea"/>
              </a:rPr>
              <a:t>QA System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170305" y="1507490"/>
            <a:ext cx="5334635" cy="522668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zh-CN" altLang="en-US"/>
              <a:t>目录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691640"/>
            <a:ext cx="10839450" cy="4832985"/>
          </a:xfrm>
        </p:spPr>
        <p:txBody>
          <a:bodyPr>
            <a:normAutofit lnSpcReduction="10000"/>
          </a:bodyPr>
          <a:p>
            <a:r>
              <a:rPr lang="zh-CN" altLang="en-US"/>
              <a:t>什么是对话系统</a:t>
            </a:r>
            <a:endParaRPr lang="zh-CN" altLang="en-US"/>
          </a:p>
          <a:p>
            <a:r>
              <a:rPr lang="zh-CN" altLang="en-US"/>
              <a:t>一般技术结构</a:t>
            </a:r>
            <a:endParaRPr lang="zh-CN" altLang="en-US"/>
          </a:p>
          <a:p>
            <a:r>
              <a:rPr lang="zh-CN" altLang="en-US"/>
              <a:t>数据和算法</a:t>
            </a:r>
            <a:endParaRPr lang="zh-CN" altLang="en-US"/>
          </a:p>
          <a:p>
            <a:r>
              <a:rPr lang="zh-CN" altLang="en-US"/>
              <a:t>一个小应用：</a:t>
            </a:r>
            <a:r>
              <a:rPr lang="en-US" altLang="zh-CN"/>
              <a:t>A Mixed Chatbot</a:t>
            </a:r>
            <a:endParaRPr lang="zh-CN" altLang="en-US"/>
          </a:p>
          <a:p>
            <a:r>
              <a:rPr lang="zh-CN" altLang="en-US"/>
              <a:t>珍爱智能外呼系统</a:t>
            </a:r>
            <a:endParaRPr lang="zh-CN" altLang="en-US"/>
          </a:p>
          <a:p>
            <a:r>
              <a:rPr lang="zh-CN" altLang="en-US">
                <a:sym typeface="+mn-ea"/>
              </a:rPr>
              <a:t>一个算法框架：   </a:t>
            </a:r>
            <a:r>
              <a:rPr lang="en-US" altLang="zh-CN">
                <a:sym typeface="+mn-ea"/>
              </a:rPr>
              <a:t>NLP Models Pipline</a:t>
            </a:r>
            <a:endParaRPr lang="zh-CN" altLang="en-US"/>
          </a:p>
          <a:p>
            <a:r>
              <a:rPr lang="zh-CN" altLang="en-US"/>
              <a:t>珍爱智能客服系统</a:t>
            </a:r>
            <a:endParaRPr lang="zh-CN" altLang="en-US"/>
          </a:p>
          <a:p>
            <a:r>
              <a:rPr lang="zh-CN" altLang="en-US"/>
              <a:t>一个应用框架：   </a:t>
            </a:r>
            <a:r>
              <a:rPr lang="en-US" altLang="zh-CN"/>
              <a:t>QA System</a:t>
            </a:r>
            <a:endParaRPr lang="zh-CN" altLang="en-US"/>
          </a:p>
          <a:p>
            <a:r>
              <a:rPr lang="zh-CN" altLang="en-US"/>
              <a:t>现状和展望</a:t>
            </a:r>
            <a:endParaRPr lang="zh-CN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>
                <a:sym typeface="+mn-ea"/>
              </a:rPr>
              <a:t>一个应用框架：</a:t>
            </a:r>
            <a:r>
              <a:rPr lang="en-US" altLang="zh-CN">
                <a:sym typeface="+mn-ea"/>
              </a:rPr>
              <a:t>QA System</a:t>
            </a:r>
            <a:br>
              <a:rPr lang="zh-CN" altLang="en-US"/>
            </a:br>
            <a:endParaRPr lang="zh-CN" altLang="en-US"/>
          </a:p>
        </p:txBody>
      </p:sp>
      <p:pic>
        <p:nvPicPr>
          <p:cNvPr id="5" name="内容占位符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234440" y="1050925"/>
            <a:ext cx="5257800" cy="577532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现状与展望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en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对话系统简介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1768475"/>
            <a:ext cx="8228330" cy="470217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对话系统简介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闲聊</a:t>
            </a:r>
            <a:endParaRPr lang="zh-CN" altLang="en-US"/>
          </a:p>
          <a:p>
            <a:pPr marL="0" indent="0">
              <a:buNone/>
            </a:pP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62710" y="2221865"/>
            <a:ext cx="8713470" cy="455422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对话系统简介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任务式</a:t>
            </a:r>
            <a:endParaRPr lang="zh-CN" altLang="en-US"/>
          </a:p>
          <a:p>
            <a:pPr marL="0" indent="0">
              <a:buNone/>
            </a:pPr>
            <a:endParaRPr lang="zh-CN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65275" y="2292350"/>
            <a:ext cx="3971290" cy="451929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对话系统简介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问答</a:t>
            </a:r>
            <a:r>
              <a:rPr lang="en-US" altLang="zh-CN"/>
              <a:t>QA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03375" y="2466340"/>
            <a:ext cx="5375910" cy="380428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对话系统简介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一个主动交互的对话系统</a:t>
            </a:r>
            <a:endParaRPr lang="zh-CN" altLang="en-US"/>
          </a:p>
          <a:p>
            <a:pPr marL="0" indent="0">
              <a:buNone/>
            </a:pP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39545" y="2247900"/>
            <a:ext cx="5635625" cy="452755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一般技术结构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551305" y="1830070"/>
            <a:ext cx="7747000" cy="4064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模块与算法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p>
            <a:r>
              <a:rPr lang="en-US" altLang="zh-CN"/>
              <a:t>ASR</a:t>
            </a:r>
            <a:r>
              <a:rPr lang="zh-CN" altLang="en-US"/>
              <a:t>转译</a:t>
            </a:r>
            <a:endParaRPr lang="zh-CN" altLang="en-US"/>
          </a:p>
          <a:p>
            <a:r>
              <a:rPr lang="zh-CN" altLang="en-US"/>
              <a:t>转译文本</a:t>
            </a:r>
            <a:r>
              <a:rPr lang="en-US" altLang="zh-CN"/>
              <a:t>--&gt;</a:t>
            </a:r>
            <a:r>
              <a:rPr lang="zh-CN" altLang="en-US"/>
              <a:t>正确文本（文本纠错）</a:t>
            </a:r>
            <a:endParaRPr lang="zh-CN" altLang="en-US"/>
          </a:p>
          <a:p>
            <a:r>
              <a:rPr lang="zh-CN" altLang="en-US"/>
              <a:t>文本</a:t>
            </a:r>
            <a:r>
              <a:rPr lang="en-US" altLang="zh-CN">
                <a:sym typeface="+mn-ea"/>
              </a:rPr>
              <a:t>--&gt;</a:t>
            </a:r>
            <a:r>
              <a:rPr lang="zh-CN" altLang="en-US"/>
              <a:t>回复</a:t>
            </a:r>
            <a:endParaRPr lang="zh-CN" altLang="en-US"/>
          </a:p>
          <a:p>
            <a:pPr marL="0" indent="0">
              <a:buNone/>
            </a:pPr>
            <a:r>
              <a:rPr lang="zh-CN" altLang="en-US">
                <a:sym typeface="+mn-ea"/>
              </a:rPr>
              <a:t>  </a:t>
            </a:r>
            <a:r>
              <a:rPr lang="en-US" altLang="zh-CN">
                <a:sym typeface="+mn-ea"/>
              </a:rPr>
              <a:t>- </a:t>
            </a:r>
            <a:r>
              <a:rPr lang="zh-CN" altLang="en-US">
                <a:sym typeface="+mn-ea"/>
              </a:rPr>
              <a:t>文本</a:t>
            </a:r>
            <a:r>
              <a:rPr lang="en-US" altLang="zh-CN">
                <a:sym typeface="+mn-ea"/>
              </a:rPr>
              <a:t>--&gt;</a:t>
            </a:r>
            <a:r>
              <a:rPr lang="zh-CN" altLang="en-US">
                <a:sym typeface="+mn-ea"/>
              </a:rPr>
              <a:t>回复（文本生成 </a:t>
            </a:r>
            <a:r>
              <a:rPr lang="en-US" altLang="zh-CN">
                <a:sym typeface="+mn-ea"/>
              </a:rPr>
              <a:t>seq2seq</a:t>
            </a:r>
            <a:r>
              <a:rPr lang="zh-CN" altLang="en-US">
                <a:sym typeface="+mn-ea"/>
              </a:rPr>
              <a:t>）</a:t>
            </a:r>
            <a:endParaRPr lang="zh-CN" altLang="en-US"/>
          </a:p>
          <a:p>
            <a:pPr marL="0" indent="0">
              <a:buNone/>
            </a:pPr>
            <a:r>
              <a:rPr lang="zh-CN" altLang="en-US">
                <a:sym typeface="+mn-ea"/>
              </a:rPr>
              <a:t>  </a:t>
            </a:r>
            <a:r>
              <a:rPr lang="en-US" altLang="zh-CN">
                <a:sym typeface="+mn-ea"/>
              </a:rPr>
              <a:t>- </a:t>
            </a:r>
            <a:r>
              <a:rPr lang="zh-CN" altLang="en-US">
                <a:sym typeface="+mn-ea"/>
              </a:rPr>
              <a:t>文本</a:t>
            </a:r>
            <a:r>
              <a:rPr lang="en-US" altLang="zh-CN">
                <a:sym typeface="+mn-ea"/>
              </a:rPr>
              <a:t>--&gt;</a:t>
            </a:r>
            <a:r>
              <a:rPr lang="zh-CN" altLang="en-US">
                <a:sym typeface="+mn-ea"/>
              </a:rPr>
              <a:t>意图（文本理解</a:t>
            </a:r>
            <a:r>
              <a:rPr lang="en-US" altLang="zh-CN">
                <a:sym typeface="+mn-ea"/>
              </a:rPr>
              <a:t>NLU</a:t>
            </a:r>
            <a:r>
              <a:rPr lang="zh-CN" altLang="en-US">
                <a:sym typeface="+mn-ea"/>
              </a:rPr>
              <a:t>）</a:t>
            </a:r>
            <a:r>
              <a:rPr lang="en-US" altLang="zh-CN">
                <a:sym typeface="+mn-ea"/>
              </a:rPr>
              <a:t>--&gt;</a:t>
            </a:r>
            <a:r>
              <a:rPr lang="zh-CN" altLang="en-US">
                <a:sym typeface="+mn-ea"/>
              </a:rPr>
              <a:t>回复</a:t>
            </a:r>
            <a:endParaRPr lang="zh-CN" altLang="en-US">
              <a:sym typeface="+mn-ea"/>
            </a:endParaRPr>
          </a:p>
          <a:p>
            <a:pPr marL="0" indent="0">
              <a:buNone/>
            </a:pPr>
            <a:r>
              <a:rPr lang="zh-CN" altLang="en-US">
                <a:sym typeface="+mn-ea"/>
              </a:rPr>
              <a:t>  </a:t>
            </a:r>
            <a:r>
              <a:rPr lang="en-US" altLang="zh-CN">
                <a:sym typeface="+mn-ea"/>
              </a:rPr>
              <a:t>- </a:t>
            </a:r>
            <a:r>
              <a:rPr lang="zh-CN" altLang="en-US">
                <a:sym typeface="+mn-ea"/>
              </a:rPr>
              <a:t>对话管理：完整对话中意图与回复的交互关系的控制</a:t>
            </a:r>
            <a:endParaRPr lang="zh-CN" altLang="en-US"/>
          </a:p>
          <a:p>
            <a:r>
              <a:rPr lang="en-US" altLang="zh-CN"/>
              <a:t>TTS</a:t>
            </a:r>
            <a:r>
              <a:rPr lang="zh-CN" altLang="en-US"/>
              <a:t>合成</a:t>
            </a:r>
            <a:endParaRPr lang="zh-CN" altLang="en-US">
              <a:sym typeface="+mn-ea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SLIDE_MODEL_TYPE" val="cover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968</Words>
  <Application>WPS 演示</Application>
  <PresentationFormat>宽屏</PresentationFormat>
  <Paragraphs>149</Paragraphs>
  <Slides>21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35" baseType="lpstr">
      <vt:lpstr>Arial</vt:lpstr>
      <vt:lpstr>方正书宋_GBK</vt:lpstr>
      <vt:lpstr>Wingdings</vt:lpstr>
      <vt:lpstr>宋体</vt:lpstr>
      <vt:lpstr>汉仪书宋二KW</vt:lpstr>
      <vt:lpstr>Calibri Light</vt:lpstr>
      <vt:lpstr>Helvetica Neue</vt:lpstr>
      <vt:lpstr>Calibri</vt:lpstr>
      <vt:lpstr>微软雅黑</vt:lpstr>
      <vt:lpstr>汉仪旗黑KW</vt:lpstr>
      <vt:lpstr/>
      <vt:lpstr>Arial Unicode MS</vt:lpstr>
      <vt:lpstr>苹方-简</vt:lpstr>
      <vt:lpstr>Office 主题</vt:lpstr>
      <vt:lpstr>智能对话系统</vt:lpstr>
      <vt:lpstr>目录</vt:lpstr>
      <vt:lpstr>对话系统简介</vt:lpstr>
      <vt:lpstr>对话系统简介</vt:lpstr>
      <vt:lpstr>对话系统简介</vt:lpstr>
      <vt:lpstr>对话系统简介</vt:lpstr>
      <vt:lpstr>对话系统简介</vt:lpstr>
      <vt:lpstr>一般技术结构</vt:lpstr>
      <vt:lpstr>模块与算法</vt:lpstr>
      <vt:lpstr>模块与算法</vt:lpstr>
      <vt:lpstr>一个小应用：A Mixed Chatbot</vt:lpstr>
      <vt:lpstr>智能外呼系统--IRIS</vt:lpstr>
      <vt:lpstr>智能外呼系统--IRIS</vt:lpstr>
      <vt:lpstr>一个话术辅助工具   py»exe</vt:lpstr>
      <vt:lpstr>智能外呼系统</vt:lpstr>
      <vt:lpstr>一个算法框架：NLP Models Pipline</vt:lpstr>
      <vt:lpstr>智能客服系统</vt:lpstr>
      <vt:lpstr>智能客服系统</vt:lpstr>
      <vt:lpstr>一个应用框架：QA System</vt:lpstr>
      <vt:lpstr>一个应用框架：QA System </vt:lpstr>
      <vt:lpstr>现状与展望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fanzfeng</dc:creator>
  <cp:lastModifiedBy>fanzfeng</cp:lastModifiedBy>
  <cp:revision>7</cp:revision>
  <dcterms:created xsi:type="dcterms:W3CDTF">2019-11-17T02:55:08Z</dcterms:created>
  <dcterms:modified xsi:type="dcterms:W3CDTF">2019-11-17T02:55:08Z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2052-1.4.0.1935</vt:lpwstr>
  </property>
</Properties>
</file>